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18288000" cy="10287000"/>
  <p:embeddedFontLst>
    <p:embeddedFont>
      <p:font typeface="Gowun Dodum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GowunDodum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abed870d6_0_8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6abed870d6_0_8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6abed870d6_0_1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6abed870d6_0_1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abed870d6_0_1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6abed870d6_0_1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abed870d6_0_10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6abed870d6_0_10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abed870d6_0_1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6abed870d6_0_1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abed870d6_0_2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6abed870d6_0_2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6abed870d6_0_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16abed870d6_0_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abed870d6_0_4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6abed870d6_0_4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abed870d6_0_6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6abed870d6_0_6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abed870d6_0_71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6abed870d6_0_71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0" y="0"/>
            <a:ext cx="18287998" cy="10286999"/>
            <a:chOff x="0" y="0"/>
            <a:chExt cx="18287998" cy="10286999"/>
          </a:xfrm>
        </p:grpSpPr>
        <p:pic>
          <p:nvPicPr>
            <p:cNvPr id="44" name="Google Shape;44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8287997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29697" y="3215904"/>
              <a:ext cx="14358301" cy="70710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7"/>
          <p:cNvSpPr txBox="1"/>
          <p:nvPr/>
        </p:nvSpPr>
        <p:spPr>
          <a:xfrm>
            <a:off x="3066300" y="2519250"/>
            <a:ext cx="12155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latin typeface="Gowun Dodum"/>
                <a:ea typeface="Gowun Dodum"/>
                <a:cs typeface="Gowun Dodum"/>
                <a:sym typeface="Gowun Dodum"/>
              </a:rPr>
              <a:t>Section 2 Project</a:t>
            </a:r>
            <a:endParaRPr b="1" sz="7000">
              <a:latin typeface="Gowun Dodum"/>
              <a:ea typeface="Gowun Dodum"/>
              <a:cs typeface="Gowun Dodum"/>
              <a:sym typeface="Gowun Dodum"/>
            </a:endParaRPr>
          </a:p>
          <a:p>
            <a:pPr indent="-546100" lvl="0" marL="457200" rtl="0" algn="ctr">
              <a:spcBef>
                <a:spcPts val="0"/>
              </a:spcBef>
              <a:spcAft>
                <a:spcPts val="0"/>
              </a:spcAft>
              <a:buSzPts val="5000"/>
              <a:buFont typeface="Gowun Dodum"/>
              <a:buChar char="-"/>
            </a:pPr>
            <a:r>
              <a:rPr lang="en-US" sz="5000">
                <a:latin typeface="Gowun Dodum"/>
                <a:ea typeface="Gowun Dodum"/>
                <a:cs typeface="Gowun Dodum"/>
                <a:sym typeface="Gowun Dodum"/>
              </a:rPr>
              <a:t>Walmart 매출 분석</a:t>
            </a:r>
            <a:endParaRPr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12869250" y="7704750"/>
            <a:ext cx="4093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Calibri"/>
                <a:ea typeface="Calibri"/>
                <a:cs typeface="Calibri"/>
                <a:sym typeface="Calibri"/>
              </a:rPr>
              <a:t>AIB 13 한종준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6"/>
          <p:cNvGrpSpPr/>
          <p:nvPr/>
        </p:nvGrpSpPr>
        <p:grpSpPr>
          <a:xfrm>
            <a:off x="49" y="3"/>
            <a:ext cx="18287948" cy="10286996"/>
            <a:chOff x="49" y="3"/>
            <a:chExt cx="18287948" cy="10286996"/>
          </a:xfrm>
        </p:grpSpPr>
        <p:pic>
          <p:nvPicPr>
            <p:cNvPr id="137" name="Google Shape;137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" y="3"/>
              <a:ext cx="18287948" cy="10286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6"/>
            <p:cNvSpPr/>
            <p:nvPr/>
          </p:nvSpPr>
          <p:spPr>
            <a:xfrm>
              <a:off x="8115302" y="828225"/>
              <a:ext cx="9144000" cy="8429625"/>
            </a:xfrm>
            <a:custGeom>
              <a:rect b="b" l="l" r="r" t="t"/>
              <a:pathLst>
                <a:path extrusionOk="0" h="8429625" w="9144000">
                  <a:moveTo>
                    <a:pt x="9143993" y="8429624"/>
                  </a:moveTo>
                  <a:lnTo>
                    <a:pt x="0" y="8429624"/>
                  </a:lnTo>
                  <a:lnTo>
                    <a:pt x="0" y="0"/>
                  </a:lnTo>
                  <a:lnTo>
                    <a:pt x="9143993" y="0"/>
                  </a:lnTo>
                  <a:lnTo>
                    <a:pt x="9143993" y="8429624"/>
                  </a:lnTo>
                  <a:close/>
                </a:path>
              </a:pathLst>
            </a:custGeom>
            <a:solidFill>
              <a:srgbClr val="FFFFFF">
                <a:alpha val="2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6"/>
          <p:cNvSpPr txBox="1"/>
          <p:nvPr/>
        </p:nvSpPr>
        <p:spPr>
          <a:xfrm>
            <a:off x="2165650" y="1561800"/>
            <a:ext cx="460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데이터 전처리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0601700" y="1020375"/>
            <a:ext cx="37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owun Dodum"/>
                <a:ea typeface="Gowun Dodum"/>
                <a:cs typeface="Gowun Dodum"/>
                <a:sym typeface="Gowun Dodum"/>
              </a:rPr>
              <a:t>전처리 결과</a:t>
            </a:r>
            <a:endParaRPr b="1" sz="3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2165650" y="3457188"/>
            <a:ext cx="5559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중복 값, 이상치, 결측치 등에 대한 처리를 진행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결과 적으로 92.5%의 데이터를 유지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7.5% 의 데이터는 활용 할 수 없거나 활용 가치가 없다 판단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5275" y="2178050"/>
            <a:ext cx="6763225" cy="64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8287998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1742250" y="916250"/>
            <a:ext cx="337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사용 모델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250" y="1870550"/>
            <a:ext cx="7173799" cy="37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250" y="5761175"/>
            <a:ext cx="4838100" cy="43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125" y="5761175"/>
            <a:ext cx="4655737" cy="43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11119925" y="1999100"/>
            <a:ext cx="53310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Gowun Dodum"/>
              <a:buChar char="●"/>
            </a:pPr>
            <a:r>
              <a:rPr b="1" lang="en-US" sz="2500">
                <a:latin typeface="Gowun Dodum"/>
                <a:ea typeface="Gowun Dodum"/>
                <a:cs typeface="Gowun Dodum"/>
                <a:sym typeface="Gowun Dodum"/>
              </a:rPr>
              <a:t>예측 값에 대한 분석이기 때문에 회귀 모델을 사용</a:t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Gowun Dodum"/>
              <a:buChar char="●"/>
            </a:pPr>
            <a:r>
              <a:rPr b="1" lang="en-US" sz="2500">
                <a:latin typeface="Gowun Dodum"/>
                <a:ea typeface="Gowun Dodum"/>
                <a:cs typeface="Gowun Dodum"/>
                <a:sym typeface="Gowun Dodum"/>
              </a:rPr>
              <a:t>Baseline Model 은 선형 회귀 모델</a:t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Gowun Dodum"/>
              <a:buChar char="●"/>
            </a:pPr>
            <a:r>
              <a:rPr b="1" lang="en-US" sz="2500">
                <a:latin typeface="Gowun Dodum"/>
                <a:ea typeface="Gowun Dodum"/>
                <a:cs typeface="Gowun Dodum"/>
                <a:sym typeface="Gowun Dodum"/>
              </a:rPr>
              <a:t>추가적으로 Ridge, Lasso, Elastic-Net 사용</a:t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Gowun Dodum"/>
              <a:buChar char="●"/>
            </a:pPr>
            <a:r>
              <a:rPr b="1" lang="en-US" sz="2500">
                <a:latin typeface="Gowun Dodum"/>
                <a:ea typeface="Gowun Dodum"/>
                <a:cs typeface="Gowun Dodum"/>
                <a:sym typeface="Gowun Dodum"/>
              </a:rPr>
              <a:t>마지막으로 앙상블 기법인 Random Forest 의 회귀 모델 사용</a:t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8287998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2175" y="777750"/>
            <a:ext cx="9799384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2175" y="3816225"/>
            <a:ext cx="9799377" cy="306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2175" y="6880650"/>
            <a:ext cx="9799425" cy="30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902725" y="755775"/>
            <a:ext cx="520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모델 결과 시각화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658500" y="4101638"/>
            <a:ext cx="4681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선형회귀, Ridge, Lasso 순으로 시각화 자료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이 경우 굉장히 비슷한 형태로 나타남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8287998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902725" y="755775"/>
            <a:ext cx="520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모델 결과 시각화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1658500" y="2742288"/>
            <a:ext cx="4681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Elastic-Net, RandomForest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이전</a:t>
            </a: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에 나타낸 세 모델과는 확연한 차이를 보임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Pred 값에 가장 가까운 모델은 RandomForest 로 보임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675" y="1819875"/>
            <a:ext cx="11170100" cy="34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675" y="5600925"/>
            <a:ext cx="11170099" cy="3403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8287998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5363" y="1113650"/>
            <a:ext cx="8878726" cy="476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50" y="2891325"/>
            <a:ext cx="7810500" cy="63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1049700" y="692800"/>
            <a:ext cx="665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각 모델 성능평가 비교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9174325" y="5878275"/>
            <a:ext cx="72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9762275" y="6466125"/>
            <a:ext cx="7284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R^2과 RMSE를 중점적으로 비교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R^2은 높을 수록, RMSE는 낮을 수록 좀더 정확한 예측 값으로 판단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8287998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1950" y="1905875"/>
            <a:ext cx="8133950" cy="533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00" y="7547925"/>
            <a:ext cx="17461473" cy="14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1070675" y="951575"/>
            <a:ext cx="9405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모델 결과와 특성간 연관성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868450" y="2561250"/>
            <a:ext cx="65922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연관성 자체는 CPI 가 가장높음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SHAP 로 보아 CPI는 음의 상관관계를 가지고 있음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STORE의 경우 이는 각 지점별 차이이기 때문에 중요치 않다고 판단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CPI 다음으로는 실업률이 중요하다 판단 가능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633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3054" y="0"/>
            <a:ext cx="14044944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5134200" y="3589950"/>
            <a:ext cx="801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Gowun Dodum"/>
                <a:ea typeface="Gowun Dodum"/>
                <a:cs typeface="Gowun Dodum"/>
                <a:sym typeface="Gowun Dodum"/>
              </a:rPr>
              <a:t>회고</a:t>
            </a:r>
            <a:endParaRPr sz="9000">
              <a:solidFill>
                <a:srgbClr val="FFFFFF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8"/>
          <p:cNvGrpSpPr/>
          <p:nvPr/>
        </p:nvGrpSpPr>
        <p:grpSpPr>
          <a:xfrm>
            <a:off x="0" y="0"/>
            <a:ext cx="18288317" cy="10286966"/>
            <a:chOff x="0" y="0"/>
            <a:chExt cx="18288317" cy="10286966"/>
          </a:xfrm>
        </p:grpSpPr>
        <p:pic>
          <p:nvPicPr>
            <p:cNvPr id="53" name="Google Shape;53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8287998" cy="10286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8"/>
            <p:cNvSpPr/>
            <p:nvPr/>
          </p:nvSpPr>
          <p:spPr>
            <a:xfrm>
              <a:off x="1033462" y="6452696"/>
              <a:ext cx="17254855" cy="9525"/>
            </a:xfrm>
            <a:custGeom>
              <a:rect b="b" l="l" r="r" t="t"/>
              <a:pathLst>
                <a:path extrusionOk="0" h="9525" w="17254855">
                  <a:moveTo>
                    <a:pt x="0" y="0"/>
                  </a:moveTo>
                  <a:lnTo>
                    <a:pt x="17254536" y="0"/>
                  </a:lnTo>
                  <a:lnTo>
                    <a:pt x="17254536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33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1028687" y="6286017"/>
              <a:ext cx="13189585" cy="333375"/>
            </a:xfrm>
            <a:custGeom>
              <a:rect b="b" l="l" r="r" t="t"/>
              <a:pathLst>
                <a:path extrusionOk="0" h="333375" w="13189585">
                  <a:moveTo>
                    <a:pt x="323850" y="171450"/>
                  </a:moveTo>
                  <a:lnTo>
                    <a:pt x="318071" y="128397"/>
                  </a:lnTo>
                  <a:lnTo>
                    <a:pt x="301752" y="89725"/>
                  </a:lnTo>
                  <a:lnTo>
                    <a:pt x="276428" y="56946"/>
                  </a:lnTo>
                  <a:lnTo>
                    <a:pt x="243662" y="31635"/>
                  </a:lnTo>
                  <a:lnTo>
                    <a:pt x="204978" y="15303"/>
                  </a:lnTo>
                  <a:lnTo>
                    <a:pt x="161925" y="9525"/>
                  </a:lnTo>
                  <a:lnTo>
                    <a:pt x="118884" y="15303"/>
                  </a:lnTo>
                  <a:lnTo>
                    <a:pt x="80200" y="31635"/>
                  </a:lnTo>
                  <a:lnTo>
                    <a:pt x="47434" y="56946"/>
                  </a:lnTo>
                  <a:lnTo>
                    <a:pt x="22110" y="89725"/>
                  </a:lnTo>
                  <a:lnTo>
                    <a:pt x="5791" y="128397"/>
                  </a:lnTo>
                  <a:lnTo>
                    <a:pt x="0" y="171450"/>
                  </a:lnTo>
                  <a:lnTo>
                    <a:pt x="5791" y="214490"/>
                  </a:lnTo>
                  <a:lnTo>
                    <a:pt x="22110" y="253174"/>
                  </a:lnTo>
                  <a:lnTo>
                    <a:pt x="47434" y="285940"/>
                  </a:lnTo>
                  <a:lnTo>
                    <a:pt x="80200" y="311264"/>
                  </a:lnTo>
                  <a:lnTo>
                    <a:pt x="118884" y="327583"/>
                  </a:lnTo>
                  <a:lnTo>
                    <a:pt x="161925" y="333375"/>
                  </a:lnTo>
                  <a:lnTo>
                    <a:pt x="204978" y="327583"/>
                  </a:lnTo>
                  <a:lnTo>
                    <a:pt x="243662" y="311264"/>
                  </a:lnTo>
                  <a:lnTo>
                    <a:pt x="276428" y="285940"/>
                  </a:lnTo>
                  <a:lnTo>
                    <a:pt x="301752" y="253174"/>
                  </a:lnTo>
                  <a:lnTo>
                    <a:pt x="318071" y="214490"/>
                  </a:lnTo>
                  <a:lnTo>
                    <a:pt x="323850" y="171450"/>
                  </a:lnTo>
                  <a:close/>
                </a:path>
                <a:path extrusionOk="0" h="333375" w="13189585">
                  <a:moveTo>
                    <a:pt x="4612411" y="161925"/>
                  </a:moveTo>
                  <a:lnTo>
                    <a:pt x="4606633" y="118872"/>
                  </a:lnTo>
                  <a:lnTo>
                    <a:pt x="4590313" y="80200"/>
                  </a:lnTo>
                  <a:lnTo>
                    <a:pt x="4564989" y="47421"/>
                  </a:lnTo>
                  <a:lnTo>
                    <a:pt x="4532211" y="22110"/>
                  </a:lnTo>
                  <a:lnTo>
                    <a:pt x="4493539" y="5778"/>
                  </a:lnTo>
                  <a:lnTo>
                    <a:pt x="4450486" y="0"/>
                  </a:lnTo>
                  <a:lnTo>
                    <a:pt x="4407446" y="5778"/>
                  </a:lnTo>
                  <a:lnTo>
                    <a:pt x="4368762" y="22110"/>
                  </a:lnTo>
                  <a:lnTo>
                    <a:pt x="4335996" y="47421"/>
                  </a:lnTo>
                  <a:lnTo>
                    <a:pt x="4310672" y="80200"/>
                  </a:lnTo>
                  <a:lnTo>
                    <a:pt x="4294352" y="118872"/>
                  </a:lnTo>
                  <a:lnTo>
                    <a:pt x="4288561" y="161925"/>
                  </a:lnTo>
                  <a:lnTo>
                    <a:pt x="4294352" y="204965"/>
                  </a:lnTo>
                  <a:lnTo>
                    <a:pt x="4310672" y="243649"/>
                  </a:lnTo>
                  <a:lnTo>
                    <a:pt x="4335996" y="276415"/>
                  </a:lnTo>
                  <a:lnTo>
                    <a:pt x="4368762" y="301739"/>
                  </a:lnTo>
                  <a:lnTo>
                    <a:pt x="4407446" y="318058"/>
                  </a:lnTo>
                  <a:lnTo>
                    <a:pt x="4450486" y="323850"/>
                  </a:lnTo>
                  <a:lnTo>
                    <a:pt x="4493539" y="318058"/>
                  </a:lnTo>
                  <a:lnTo>
                    <a:pt x="4532211" y="301739"/>
                  </a:lnTo>
                  <a:lnTo>
                    <a:pt x="4564989" y="276415"/>
                  </a:lnTo>
                  <a:lnTo>
                    <a:pt x="4590313" y="243649"/>
                  </a:lnTo>
                  <a:lnTo>
                    <a:pt x="4606633" y="204965"/>
                  </a:lnTo>
                  <a:lnTo>
                    <a:pt x="4612411" y="161925"/>
                  </a:lnTo>
                  <a:close/>
                </a:path>
                <a:path extrusionOk="0" h="333375" w="13189585">
                  <a:moveTo>
                    <a:pt x="8900973" y="161925"/>
                  </a:moveTo>
                  <a:lnTo>
                    <a:pt x="8895194" y="118872"/>
                  </a:lnTo>
                  <a:lnTo>
                    <a:pt x="8878862" y="80200"/>
                  </a:lnTo>
                  <a:lnTo>
                    <a:pt x="8853551" y="47421"/>
                  </a:lnTo>
                  <a:lnTo>
                    <a:pt x="8820772" y="22110"/>
                  </a:lnTo>
                  <a:lnTo>
                    <a:pt x="8782088" y="5778"/>
                  </a:lnTo>
                  <a:lnTo>
                    <a:pt x="8739048" y="0"/>
                  </a:lnTo>
                  <a:lnTo>
                    <a:pt x="8696007" y="5778"/>
                  </a:lnTo>
                  <a:lnTo>
                    <a:pt x="8657323" y="22110"/>
                  </a:lnTo>
                  <a:lnTo>
                    <a:pt x="8624545" y="47421"/>
                  </a:lnTo>
                  <a:lnTo>
                    <a:pt x="8599233" y="80200"/>
                  </a:lnTo>
                  <a:lnTo>
                    <a:pt x="8582901" y="118872"/>
                  </a:lnTo>
                  <a:lnTo>
                    <a:pt x="8577123" y="161925"/>
                  </a:lnTo>
                  <a:lnTo>
                    <a:pt x="8582901" y="204965"/>
                  </a:lnTo>
                  <a:lnTo>
                    <a:pt x="8599233" y="243649"/>
                  </a:lnTo>
                  <a:lnTo>
                    <a:pt x="8624545" y="276415"/>
                  </a:lnTo>
                  <a:lnTo>
                    <a:pt x="8657323" y="301739"/>
                  </a:lnTo>
                  <a:lnTo>
                    <a:pt x="8696007" y="318058"/>
                  </a:lnTo>
                  <a:lnTo>
                    <a:pt x="8739048" y="323850"/>
                  </a:lnTo>
                  <a:lnTo>
                    <a:pt x="8782088" y="318058"/>
                  </a:lnTo>
                  <a:lnTo>
                    <a:pt x="8820772" y="301739"/>
                  </a:lnTo>
                  <a:lnTo>
                    <a:pt x="8853551" y="276415"/>
                  </a:lnTo>
                  <a:lnTo>
                    <a:pt x="8878862" y="243649"/>
                  </a:lnTo>
                  <a:lnTo>
                    <a:pt x="8895194" y="204965"/>
                  </a:lnTo>
                  <a:lnTo>
                    <a:pt x="8900973" y="161925"/>
                  </a:lnTo>
                  <a:close/>
                </a:path>
                <a:path extrusionOk="0" h="333375" w="13189585">
                  <a:moveTo>
                    <a:pt x="13189534" y="161925"/>
                  </a:moveTo>
                  <a:lnTo>
                    <a:pt x="13183743" y="118872"/>
                  </a:lnTo>
                  <a:lnTo>
                    <a:pt x="13167424" y="80200"/>
                  </a:lnTo>
                  <a:lnTo>
                    <a:pt x="13142100" y="47421"/>
                  </a:lnTo>
                  <a:lnTo>
                    <a:pt x="13109334" y="22110"/>
                  </a:lnTo>
                  <a:lnTo>
                    <a:pt x="13070650" y="5778"/>
                  </a:lnTo>
                  <a:lnTo>
                    <a:pt x="13027609" y="0"/>
                  </a:lnTo>
                  <a:lnTo>
                    <a:pt x="12984556" y="5778"/>
                  </a:lnTo>
                  <a:lnTo>
                    <a:pt x="12945885" y="22110"/>
                  </a:lnTo>
                  <a:lnTo>
                    <a:pt x="12913106" y="47421"/>
                  </a:lnTo>
                  <a:lnTo>
                    <a:pt x="12887782" y="80200"/>
                  </a:lnTo>
                  <a:lnTo>
                    <a:pt x="12871463" y="118872"/>
                  </a:lnTo>
                  <a:lnTo>
                    <a:pt x="12865684" y="161925"/>
                  </a:lnTo>
                  <a:lnTo>
                    <a:pt x="12871463" y="204965"/>
                  </a:lnTo>
                  <a:lnTo>
                    <a:pt x="12887782" y="243649"/>
                  </a:lnTo>
                  <a:lnTo>
                    <a:pt x="12913106" y="276415"/>
                  </a:lnTo>
                  <a:lnTo>
                    <a:pt x="12945885" y="301739"/>
                  </a:lnTo>
                  <a:lnTo>
                    <a:pt x="12984556" y="318058"/>
                  </a:lnTo>
                  <a:lnTo>
                    <a:pt x="13027609" y="323850"/>
                  </a:lnTo>
                  <a:lnTo>
                    <a:pt x="13070650" y="318058"/>
                  </a:lnTo>
                  <a:lnTo>
                    <a:pt x="13109334" y="301739"/>
                  </a:lnTo>
                  <a:lnTo>
                    <a:pt x="13142100" y="276415"/>
                  </a:lnTo>
                  <a:lnTo>
                    <a:pt x="13167424" y="243649"/>
                  </a:lnTo>
                  <a:lnTo>
                    <a:pt x="13183743" y="204965"/>
                  </a:lnTo>
                  <a:lnTo>
                    <a:pt x="13189534" y="161925"/>
                  </a:lnTo>
                  <a:close/>
                </a:path>
              </a:pathLst>
            </a:custGeom>
            <a:solidFill>
              <a:srgbClr val="1633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8"/>
          <p:cNvSpPr txBox="1"/>
          <p:nvPr/>
        </p:nvSpPr>
        <p:spPr>
          <a:xfrm>
            <a:off x="1833450" y="1910475"/>
            <a:ext cx="319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latin typeface="Gowun Dodum"/>
                <a:ea typeface="Gowun Dodum"/>
                <a:cs typeface="Gowun Dodum"/>
                <a:sym typeface="Gowun Dodum"/>
              </a:rPr>
              <a:t>목차</a:t>
            </a:r>
            <a:endParaRPr b="1" sz="8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1133675" y="7116925"/>
            <a:ext cx="3338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Gowun Dodum"/>
              <a:buAutoNum type="arabicPeriod"/>
            </a:pPr>
            <a:r>
              <a:rPr b="1" lang="en-US" sz="2500">
                <a:latin typeface="Gowun Dodum"/>
                <a:ea typeface="Gowun Dodum"/>
                <a:cs typeface="Gowun Dodum"/>
                <a:sym typeface="Gowun Dodum"/>
              </a:rPr>
              <a:t>개요</a:t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Gowun Dodum"/>
              <a:buChar char="●"/>
            </a:pPr>
            <a:r>
              <a:rPr lang="en-US" sz="2500">
                <a:latin typeface="Gowun Dodum"/>
                <a:ea typeface="Gowun Dodum"/>
                <a:cs typeface="Gowun Dodum"/>
                <a:sym typeface="Gowun Dodum"/>
              </a:rPr>
              <a:t>데이터 항목 별 소개</a:t>
            </a:r>
            <a:endParaRPr sz="2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5647350" y="7116925"/>
            <a:ext cx="3841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Gowun Dodum"/>
                <a:ea typeface="Gowun Dodum"/>
                <a:cs typeface="Gowun Dodum"/>
                <a:sym typeface="Gowun Dodum"/>
              </a:rPr>
              <a:t>2. 목표 및 분석</a:t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Gowun Dodum"/>
              <a:buChar char="●"/>
            </a:pPr>
            <a:r>
              <a:rPr lang="en-US" sz="2500">
                <a:latin typeface="Gowun Dodum"/>
                <a:ea typeface="Gowun Dodum"/>
                <a:cs typeface="Gowun Dodum"/>
                <a:sym typeface="Gowun Dodum"/>
              </a:rPr>
              <a:t>프로젝트 목표 및 방향성</a:t>
            </a:r>
            <a:endParaRPr sz="2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9930100" y="7116925"/>
            <a:ext cx="3715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Gowun Dodum"/>
                <a:ea typeface="Gowun Dodum"/>
                <a:cs typeface="Gowun Dodum"/>
                <a:sym typeface="Gowun Dodum"/>
              </a:rPr>
              <a:t>3. 모델링 과정</a:t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Gowun Dodum"/>
              <a:buChar char="●"/>
            </a:pPr>
            <a:r>
              <a:rPr lang="en-US" sz="2500">
                <a:latin typeface="Gowun Dodum"/>
                <a:ea typeface="Gowun Dodum"/>
                <a:cs typeface="Gowun Dodum"/>
                <a:sym typeface="Gowun Dodum"/>
              </a:rPr>
              <a:t>모델링 과정 및 설명</a:t>
            </a:r>
            <a:endParaRPr sz="25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14233825" y="7116925"/>
            <a:ext cx="3841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Gowun Dodum"/>
                <a:ea typeface="Gowun Dodum"/>
                <a:cs typeface="Gowun Dodum"/>
                <a:sym typeface="Gowun Dodum"/>
              </a:rPr>
              <a:t>4. 결과</a:t>
            </a:r>
            <a:endParaRPr b="1"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owun Dodum"/>
              <a:ea typeface="Gowun Dodum"/>
              <a:cs typeface="Gowun Dodum"/>
              <a:sym typeface="Gowun Dod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Gowun Dodum"/>
              <a:buChar char="●"/>
            </a:pPr>
            <a:r>
              <a:rPr lang="en-US" sz="2500">
                <a:latin typeface="Gowun Dodum"/>
                <a:ea typeface="Gowun Dodum"/>
                <a:cs typeface="Gowun Dodum"/>
                <a:sym typeface="Gowun Dodum"/>
              </a:rPr>
              <a:t>결과 해석 및 회고</a:t>
            </a:r>
            <a:endParaRPr sz="25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8287998" cy="1028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/>
        </p:nvSpPr>
        <p:spPr>
          <a:xfrm>
            <a:off x="2267350" y="2288325"/>
            <a:ext cx="797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Gowun Dodum"/>
                <a:ea typeface="Gowun Dodum"/>
                <a:cs typeface="Gowun Dodum"/>
                <a:sym typeface="Gowun Dodum"/>
              </a:rPr>
              <a:t>DATA 소개</a:t>
            </a:r>
            <a:endParaRPr b="1" sz="6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2267350" y="4744625"/>
            <a:ext cx="10853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미국 Walmart 매출 데이터로 총 3년간 45개 지역에 대한 데이터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이벤트여부, 실업률, CPI등이 내재된 매출 데이터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상품 - 매출액 간의 데이터 보다 매출 관련 예측에 대해 더 정교한 분석을 할 수 있다 판단 됨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776775" y="440875"/>
            <a:ext cx="379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Gowun Dodum"/>
                <a:ea typeface="Gowun Dodum"/>
                <a:cs typeface="Gowun Dodum"/>
                <a:sym typeface="Gowun Dodum"/>
              </a:rPr>
              <a:t>개요</a:t>
            </a:r>
            <a:endParaRPr b="1" sz="40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0"/>
          <p:cNvGrpSpPr/>
          <p:nvPr/>
        </p:nvGrpSpPr>
        <p:grpSpPr>
          <a:xfrm>
            <a:off x="49" y="0"/>
            <a:ext cx="18287950" cy="10286999"/>
            <a:chOff x="49" y="0"/>
            <a:chExt cx="18287950" cy="10286999"/>
          </a:xfrm>
        </p:grpSpPr>
        <p:pic>
          <p:nvPicPr>
            <p:cNvPr id="74" name="Google Shape;74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" y="0"/>
              <a:ext cx="18287950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0"/>
            <p:cNvSpPr/>
            <p:nvPr/>
          </p:nvSpPr>
          <p:spPr>
            <a:xfrm>
              <a:off x="8115302" y="828222"/>
              <a:ext cx="9144000" cy="8429625"/>
            </a:xfrm>
            <a:custGeom>
              <a:rect b="b" l="l" r="r" t="t"/>
              <a:pathLst>
                <a:path extrusionOk="0" h="8429625" w="9144000">
                  <a:moveTo>
                    <a:pt x="9143993" y="8429624"/>
                  </a:moveTo>
                  <a:lnTo>
                    <a:pt x="0" y="8429624"/>
                  </a:lnTo>
                  <a:lnTo>
                    <a:pt x="0" y="0"/>
                  </a:lnTo>
                  <a:lnTo>
                    <a:pt x="9143993" y="0"/>
                  </a:lnTo>
                  <a:lnTo>
                    <a:pt x="9143993" y="8429624"/>
                  </a:lnTo>
                  <a:close/>
                </a:path>
              </a:pathLst>
            </a:custGeom>
            <a:solidFill>
              <a:srgbClr val="FFFFFF">
                <a:alpha val="2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0"/>
          <p:cNvSpPr txBox="1"/>
          <p:nvPr/>
        </p:nvSpPr>
        <p:spPr>
          <a:xfrm>
            <a:off x="1217650" y="1091700"/>
            <a:ext cx="655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Gowun Dodum"/>
                <a:ea typeface="Gowun Dodum"/>
                <a:cs typeface="Gowun Dodum"/>
                <a:sym typeface="Gowun Dodum"/>
              </a:rPr>
              <a:t>데이터 항목 별 소개</a:t>
            </a:r>
            <a:endParaRPr b="1" sz="6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775" y="3248225"/>
            <a:ext cx="4587950" cy="45383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/>
        </p:nvSpPr>
        <p:spPr>
          <a:xfrm>
            <a:off x="9468250" y="1587900"/>
            <a:ext cx="62352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owun Dodum"/>
                <a:ea typeface="Gowun Dodum"/>
                <a:cs typeface="Gowun Dodum"/>
                <a:sym typeface="Gowun Dodum"/>
              </a:rPr>
              <a:t>데이터 셋 소개</a:t>
            </a:r>
            <a:endParaRPr b="1"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현재 데이터는 총 45개 지역에 대한 데이터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Store : 매장 번호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Date : 판매 시기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Weekly Sales : 해당 매장 - 해당 시기 매출액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Holiday Flag : 해당 시기의 특별 휴일 혹은 이벤트 여부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Temperature : 기온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Fuel Price : 연료 가격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CPI : 소비자 물가 지수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Gowun Dodum"/>
              <a:buChar char="●"/>
            </a:pPr>
            <a:r>
              <a:rPr lang="en-US" sz="3000">
                <a:latin typeface="Gowun Dodum"/>
                <a:ea typeface="Gowun Dodum"/>
                <a:cs typeface="Gowun Dodum"/>
                <a:sym typeface="Gowun Dodum"/>
              </a:rPr>
              <a:t>Unemployment : 실업률</a:t>
            </a:r>
            <a:endParaRPr sz="30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8287997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1196650" y="776775"/>
            <a:ext cx="363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Gowun Dodum"/>
                <a:ea typeface="Gowun Dodum"/>
                <a:cs typeface="Gowun Dodum"/>
                <a:sym typeface="Gowun Dodum"/>
              </a:rPr>
              <a:t>목표</a:t>
            </a:r>
            <a:endParaRPr b="1" sz="4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5" name="Google Shape;85;p11"/>
          <p:cNvSpPr txBox="1"/>
          <p:nvPr/>
        </p:nvSpPr>
        <p:spPr>
          <a:xfrm>
            <a:off x="1910425" y="1931425"/>
            <a:ext cx="5395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프로젝트 진행 이유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6" name="Google Shape;86;p11"/>
          <p:cNvSpPr txBox="1"/>
          <p:nvPr/>
        </p:nvSpPr>
        <p:spPr>
          <a:xfrm>
            <a:off x="1196650" y="3002100"/>
            <a:ext cx="12613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소비 데이터를 통해 패턴을 분석하여 공휴일, 이벤트 등의 특정 일 자에 대한 분석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지역별 다른 형태를 알아봅니다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추가적으로 매출과 다른 특성들의 연관성을 파악합니다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650" y="5700475"/>
            <a:ext cx="164020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49" y="3"/>
            <a:ext cx="18287950" cy="10286996"/>
            <a:chOff x="49" y="3"/>
            <a:chExt cx="18287950" cy="10286996"/>
          </a:xfrm>
        </p:grpSpPr>
        <p:pic>
          <p:nvPicPr>
            <p:cNvPr id="93" name="Google Shape;9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" y="3"/>
              <a:ext cx="18287950" cy="10286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2"/>
            <p:cNvSpPr/>
            <p:nvPr/>
          </p:nvSpPr>
          <p:spPr>
            <a:xfrm>
              <a:off x="8115302" y="828225"/>
              <a:ext cx="9144000" cy="8429625"/>
            </a:xfrm>
            <a:custGeom>
              <a:rect b="b" l="l" r="r" t="t"/>
              <a:pathLst>
                <a:path extrusionOk="0" h="8429625" w="9144000">
                  <a:moveTo>
                    <a:pt x="9143993" y="8429624"/>
                  </a:moveTo>
                  <a:lnTo>
                    <a:pt x="0" y="8429624"/>
                  </a:lnTo>
                  <a:lnTo>
                    <a:pt x="0" y="0"/>
                  </a:lnTo>
                  <a:lnTo>
                    <a:pt x="9143993" y="0"/>
                  </a:lnTo>
                  <a:lnTo>
                    <a:pt x="9143993" y="8429624"/>
                  </a:lnTo>
                  <a:close/>
                </a:path>
              </a:pathLst>
            </a:custGeom>
            <a:solidFill>
              <a:srgbClr val="FFFFFF">
                <a:alpha val="2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2"/>
          <p:cNvSpPr txBox="1"/>
          <p:nvPr/>
        </p:nvSpPr>
        <p:spPr>
          <a:xfrm>
            <a:off x="2165650" y="1561800"/>
            <a:ext cx="364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방향성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5125" y="3526100"/>
            <a:ext cx="7696200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/>
        </p:nvSpPr>
        <p:spPr>
          <a:xfrm>
            <a:off x="10789125" y="1869600"/>
            <a:ext cx="37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owun Dodum"/>
                <a:ea typeface="Gowun Dodum"/>
                <a:cs typeface="Gowun Dodum"/>
                <a:sym typeface="Gowun Dodum"/>
              </a:rPr>
              <a:t>타겟 - Weekly Sales</a:t>
            </a:r>
            <a:endParaRPr b="1" sz="3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2165650" y="3889400"/>
            <a:ext cx="5060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알고자 하는 타겟은 Weekly Sales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현재 타겟의 분포는 이렇게 20개 단위 정도로 표현 가능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데이터를 학습 시켜, 변동성 있는 타겟을 최대한 안정적이게 예측하고자 함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3"/>
          <p:cNvGrpSpPr/>
          <p:nvPr/>
        </p:nvGrpSpPr>
        <p:grpSpPr>
          <a:xfrm>
            <a:off x="49" y="3"/>
            <a:ext cx="18287948" cy="10286996"/>
            <a:chOff x="49" y="3"/>
            <a:chExt cx="18287948" cy="10286996"/>
          </a:xfrm>
        </p:grpSpPr>
        <p:pic>
          <p:nvPicPr>
            <p:cNvPr id="104" name="Google Shape;10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" y="3"/>
              <a:ext cx="18287948" cy="10286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3"/>
            <p:cNvSpPr/>
            <p:nvPr/>
          </p:nvSpPr>
          <p:spPr>
            <a:xfrm>
              <a:off x="8115302" y="828225"/>
              <a:ext cx="9144000" cy="8429625"/>
            </a:xfrm>
            <a:custGeom>
              <a:rect b="b" l="l" r="r" t="t"/>
              <a:pathLst>
                <a:path extrusionOk="0" h="8429625" w="9144000">
                  <a:moveTo>
                    <a:pt x="9143993" y="8429624"/>
                  </a:moveTo>
                  <a:lnTo>
                    <a:pt x="0" y="8429624"/>
                  </a:lnTo>
                  <a:lnTo>
                    <a:pt x="0" y="0"/>
                  </a:lnTo>
                  <a:lnTo>
                    <a:pt x="9143993" y="0"/>
                  </a:lnTo>
                  <a:lnTo>
                    <a:pt x="9143993" y="8429624"/>
                  </a:lnTo>
                  <a:close/>
                </a:path>
              </a:pathLst>
            </a:custGeom>
            <a:solidFill>
              <a:srgbClr val="FFFFFF">
                <a:alpha val="2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3"/>
          <p:cNvSpPr txBox="1"/>
          <p:nvPr/>
        </p:nvSpPr>
        <p:spPr>
          <a:xfrm>
            <a:off x="2165650" y="1561800"/>
            <a:ext cx="364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분석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10664175" y="1561800"/>
            <a:ext cx="37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owun Dodum"/>
                <a:ea typeface="Gowun Dodum"/>
                <a:cs typeface="Gowun Dodum"/>
                <a:sym typeface="Gowun Dodum"/>
              </a:rPr>
              <a:t>Holiday Flag 비율</a:t>
            </a:r>
            <a:endParaRPr b="1" sz="3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2165650" y="3435000"/>
            <a:ext cx="5559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중요하다 생각하는 특성 중 하나인 Holiday Flag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0 </a:t>
            </a: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은 특별 휴일 혹은 이벤트가 존재하지 않는다는 의미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1 </a:t>
            </a: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은 존재한다는 의미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700" y="2804963"/>
            <a:ext cx="9150474" cy="46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4"/>
          <p:cNvGrpSpPr/>
          <p:nvPr/>
        </p:nvGrpSpPr>
        <p:grpSpPr>
          <a:xfrm>
            <a:off x="49" y="3"/>
            <a:ext cx="18287948" cy="10286996"/>
            <a:chOff x="49" y="3"/>
            <a:chExt cx="18287948" cy="10286996"/>
          </a:xfrm>
        </p:grpSpPr>
        <p:pic>
          <p:nvPicPr>
            <p:cNvPr id="115" name="Google Shape;115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" y="3"/>
              <a:ext cx="18287948" cy="10286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4"/>
            <p:cNvSpPr/>
            <p:nvPr/>
          </p:nvSpPr>
          <p:spPr>
            <a:xfrm>
              <a:off x="8115302" y="828225"/>
              <a:ext cx="9144000" cy="8429625"/>
            </a:xfrm>
            <a:custGeom>
              <a:rect b="b" l="l" r="r" t="t"/>
              <a:pathLst>
                <a:path extrusionOk="0" h="8429625" w="9144000">
                  <a:moveTo>
                    <a:pt x="9143993" y="8429624"/>
                  </a:moveTo>
                  <a:lnTo>
                    <a:pt x="0" y="8429624"/>
                  </a:lnTo>
                  <a:lnTo>
                    <a:pt x="0" y="0"/>
                  </a:lnTo>
                  <a:lnTo>
                    <a:pt x="9143993" y="0"/>
                  </a:lnTo>
                  <a:lnTo>
                    <a:pt x="9143993" y="8429624"/>
                  </a:lnTo>
                  <a:close/>
                </a:path>
              </a:pathLst>
            </a:custGeom>
            <a:solidFill>
              <a:srgbClr val="FFFFFF">
                <a:alpha val="2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 txBox="1"/>
          <p:nvPr/>
        </p:nvSpPr>
        <p:spPr>
          <a:xfrm>
            <a:off x="2165650" y="1561800"/>
            <a:ext cx="364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분석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0601700" y="1020375"/>
            <a:ext cx="37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owun Dodum"/>
                <a:ea typeface="Gowun Dodum"/>
                <a:cs typeface="Gowun Dodum"/>
                <a:sym typeface="Gowun Dodum"/>
              </a:rPr>
              <a:t>수치형 자료 시각화</a:t>
            </a:r>
            <a:endParaRPr b="1" sz="3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2165650" y="3435000"/>
            <a:ext cx="5559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실업률과 연료 가격에 대한 분포 시각화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먼</a:t>
            </a: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저 실업률에 대해서 이상치가 나타난 다는 것을 확인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이</a:t>
            </a: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런 분포를 확인 하여 정확한 모델 구현을 위한 전처리 예정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225" y="2051975"/>
            <a:ext cx="8547900" cy="726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49" y="3"/>
            <a:ext cx="18287948" cy="10286996"/>
            <a:chOff x="49" y="3"/>
            <a:chExt cx="18287948" cy="10286996"/>
          </a:xfrm>
        </p:grpSpPr>
        <p:pic>
          <p:nvPicPr>
            <p:cNvPr id="126" name="Google Shape;12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" y="3"/>
              <a:ext cx="18287948" cy="10286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5"/>
            <p:cNvSpPr/>
            <p:nvPr/>
          </p:nvSpPr>
          <p:spPr>
            <a:xfrm>
              <a:off x="8115302" y="828225"/>
              <a:ext cx="9144000" cy="8429625"/>
            </a:xfrm>
            <a:custGeom>
              <a:rect b="b" l="l" r="r" t="t"/>
              <a:pathLst>
                <a:path extrusionOk="0" h="8429625" w="9144000">
                  <a:moveTo>
                    <a:pt x="9143993" y="8429624"/>
                  </a:moveTo>
                  <a:lnTo>
                    <a:pt x="0" y="8429624"/>
                  </a:lnTo>
                  <a:lnTo>
                    <a:pt x="0" y="0"/>
                  </a:lnTo>
                  <a:lnTo>
                    <a:pt x="9143993" y="0"/>
                  </a:lnTo>
                  <a:lnTo>
                    <a:pt x="9143993" y="8429624"/>
                  </a:lnTo>
                  <a:close/>
                </a:path>
              </a:pathLst>
            </a:custGeom>
            <a:solidFill>
              <a:srgbClr val="FFFFFF">
                <a:alpha val="254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5"/>
          <p:cNvSpPr txBox="1"/>
          <p:nvPr/>
        </p:nvSpPr>
        <p:spPr>
          <a:xfrm>
            <a:off x="2165650" y="1561800"/>
            <a:ext cx="364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Gowun Dodum"/>
                <a:ea typeface="Gowun Dodum"/>
                <a:cs typeface="Gowun Dodum"/>
                <a:sym typeface="Gowun Dodum"/>
              </a:rPr>
              <a:t>분석</a:t>
            </a:r>
            <a:endParaRPr b="1" sz="5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10601700" y="1020375"/>
            <a:ext cx="37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owun Dodum"/>
                <a:ea typeface="Gowun Dodum"/>
                <a:cs typeface="Gowun Dodum"/>
                <a:sym typeface="Gowun Dodum"/>
              </a:rPr>
              <a:t>수치형 자료 시각화</a:t>
            </a:r>
            <a:endParaRPr b="1" sz="3000"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2165650" y="2664500"/>
            <a:ext cx="55599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물가 지수와 기온에 대한 분포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기온에</a:t>
            </a: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도 이상치는 존재 하지만 큰 의미를 부여하기 힘들고 물가 지수의 경우는 분포 자체가 고르지 못한 형태로 데이터 내에서 불균형을 이룰 수 있다고 판단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wun Dodum"/>
              <a:buChar char="●"/>
            </a:pPr>
            <a:r>
              <a:rPr b="1" lang="en-US" sz="3000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rPr>
              <a:t>이런 분포를 확인 하여 정확한 모델 구현을 위한 전처리 예정</a:t>
            </a:r>
            <a:endParaRPr b="1" sz="3000">
              <a:solidFill>
                <a:schemeClr val="dk1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1627400"/>
            <a:ext cx="8457650" cy="70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